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13" r:id="rId13"/>
    <p:sldId id="338" r:id="rId14"/>
    <p:sldId id="339" r:id="rId15"/>
    <p:sldId id="340" r:id="rId16"/>
    <p:sldId id="341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4" r:id="rId40"/>
    <p:sldId id="325" r:id="rId41"/>
    <p:sldId id="326" r:id="rId42"/>
    <p:sldId id="327" r:id="rId43"/>
    <p:sldId id="299" r:id="rId44"/>
    <p:sldId id="336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6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4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0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14.png"/><Relationship Id="rId21" Type="http://schemas.openxmlformats.org/officeDocument/2006/relationships/image" Target="../media/image41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19" Type="http://schemas.openxmlformats.org/officeDocument/2006/relationships/image" Target="../media/image84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8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7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4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29.png"/><Relationship Id="rId19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90974" y="5648301"/>
            <a:ext cx="5925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6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50277"/>
            <a:ext cx="7762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6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1025"/>
          <p:cNvGrpSpPr/>
          <p:nvPr/>
        </p:nvGrpSpPr>
        <p:grpSpPr>
          <a:xfrm>
            <a:off x="8846519" y="1576190"/>
            <a:ext cx="1454365" cy="1306235"/>
            <a:chOff x="8378130" y="-799341"/>
            <a:chExt cx="2181548" cy="1959353"/>
          </a:xfrm>
        </p:grpSpPr>
        <p:grpSp>
          <p:nvGrpSpPr>
            <p:cNvPr id="97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2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99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0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553657" y="220322"/>
            <a:ext cx="5089212" cy="6432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36415" y="1604155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89" name="그룹 1028"/>
          <p:cNvGrpSpPr/>
          <p:nvPr/>
        </p:nvGrpSpPr>
        <p:grpSpPr>
          <a:xfrm>
            <a:off x="5066305" y="5701228"/>
            <a:ext cx="562876" cy="594737"/>
            <a:chOff x="1363550" y="9835279"/>
            <a:chExt cx="844314" cy="892105"/>
          </a:xfrm>
        </p:grpSpPr>
        <p:pic>
          <p:nvPicPr>
            <p:cNvPr id="90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2" name="그룹 1028"/>
          <p:cNvGrpSpPr/>
          <p:nvPr/>
        </p:nvGrpSpPr>
        <p:grpSpPr>
          <a:xfrm>
            <a:off x="10100863" y="402677"/>
            <a:ext cx="562876" cy="594737"/>
            <a:chOff x="1363550" y="9835279"/>
            <a:chExt cx="844314" cy="892105"/>
          </a:xfrm>
        </p:grpSpPr>
        <p:pic>
          <p:nvPicPr>
            <p:cNvPr id="93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pic>
        <p:nvPicPr>
          <p:cNvPr id="95" name="Object 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81945" y="1861907"/>
            <a:ext cx="270041" cy="2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31913" y="2774899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00790" y="3593927"/>
            <a:ext cx="16258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rows×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65513" y="2659284"/>
            <a:ext cx="198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과한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열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제거)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47588" y="3548180"/>
            <a:ext cx="161654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85055" y="2657852"/>
            <a:ext cx="216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008386" y="3608460"/>
            <a:ext cx="16665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41685" y="2635411"/>
            <a:ext cx="19259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069103" y="3628402"/>
            <a:ext cx="16440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528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이를 통해서 양품과 불량품 간의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차이로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인한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존재함을 알 수 있음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17914" y="1752878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9" y="6284607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5733977" y="1604728"/>
            <a:ext cx="481439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Correlation을 통해 센서와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여부 간 상관성 분석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585420" y="2795311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상관 계수에 절댓값을 계산하여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히트맵으로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시각화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2" y="1664515"/>
            <a:ext cx="4733432" cy="4245005"/>
          </a:xfrm>
          <a:prstGeom prst="rect">
            <a:avLst/>
          </a:prstGeom>
        </p:spPr>
      </p:pic>
      <p:sp>
        <p:nvSpPr>
          <p:cNvPr id="93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5" y="1763343"/>
            <a:ext cx="6585229" cy="4084663"/>
          </a:xfrm>
          <a:prstGeom prst="rect">
            <a:avLst/>
          </a:prstGeom>
        </p:spPr>
      </p:pic>
      <p:sp>
        <p:nvSpPr>
          <p:cNvPr id="93" name="Object 158"/>
          <p:cNvSpPr txBox="1"/>
          <p:nvPr/>
        </p:nvSpPr>
        <p:spPr>
          <a:xfrm>
            <a:off x="7057678" y="1796300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151, 157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Correlation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통해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공정불량에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영향을 끼치는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Sensor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파악함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38319" y="221199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895950" y="220148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7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  <p:sp>
        <p:nvSpPr>
          <p:cNvPr id="99" name="Object 158"/>
          <p:cNvSpPr txBox="1"/>
          <p:nvPr/>
        </p:nvSpPr>
        <p:spPr>
          <a:xfrm>
            <a:off x="6942014" y="3522339"/>
            <a:ext cx="53818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Abs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수치가 높을수록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센서가 불량률 판정을 하는데 영향을 크게 미침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670267" y="129124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56147" y="1674389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5855461" y="4241112"/>
            <a:ext cx="65924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관계 파악 다중 산점도그래프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777584" y="5086096"/>
            <a:ext cx="6062851" cy="902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번 센서는 불량도 영향에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영향을 끼치는 것을 알 수 있음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오른쪽 화살표 1"/>
          <p:cNvSpPr/>
          <p:nvPr/>
        </p:nvSpPr>
        <p:spPr>
          <a:xfrm>
            <a:off x="5619109" y="2944310"/>
            <a:ext cx="1645265" cy="87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6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588464" y="5473907"/>
            <a:ext cx="131743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8" y="5000206"/>
            <a:ext cx="55346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784150" y="796535"/>
            <a:ext cx="5003309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793433" y="3622289"/>
            <a:ext cx="514313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325215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4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201785" y="3725325"/>
            <a:ext cx="36367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43152" y="3314706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4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211306" y="3725901"/>
            <a:ext cx="36348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6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64171" y="4855734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4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64171" y="5318419"/>
            <a:ext cx="22071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98352" y="4897774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4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227595" y="5318419"/>
            <a:ext cx="20953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367568" y="1796663"/>
            <a:ext cx="6302318" cy="3796772"/>
            <a:chOff x="866659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659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938122" y="2812848"/>
            <a:ext cx="50910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498710" cy="3570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Train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예측모델을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훈련시키기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</a:p>
          <a:p>
            <a:pPr marL="285750" indent="-285750" defTabSz="609630" latinLnBrk="0">
              <a:buFontTx/>
              <a:buChar char="-"/>
            </a:pP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Test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예측모델이 정확하게 예측하는지 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비교하기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 데이터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답지)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1738" y="1284845"/>
            <a:ext cx="527190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          했는지 보여주는 행렬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87" name="그룹 1001"/>
          <p:cNvGrpSpPr/>
          <p:nvPr/>
        </p:nvGrpSpPr>
        <p:grpSpPr>
          <a:xfrm>
            <a:off x="6320902" y="5738303"/>
            <a:ext cx="492415" cy="460499"/>
            <a:chOff x="13883810" y="10156076"/>
            <a:chExt cx="738622" cy="690748"/>
          </a:xfrm>
        </p:grpSpPr>
        <p:pic>
          <p:nvPicPr>
            <p:cNvPr id="8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0" name="그룹 1028"/>
          <p:cNvGrpSpPr/>
          <p:nvPr/>
        </p:nvGrpSpPr>
        <p:grpSpPr>
          <a:xfrm>
            <a:off x="4414338" y="4997894"/>
            <a:ext cx="562876" cy="594737"/>
            <a:chOff x="1363550" y="9835279"/>
            <a:chExt cx="844314" cy="892105"/>
          </a:xfrm>
        </p:grpSpPr>
        <p:pic>
          <p:nvPicPr>
            <p:cNvPr id="92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984679" y="1567476"/>
            <a:ext cx="3477843" cy="3303951"/>
            <a:chOff x="11977009" y="2288161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7009" y="2288161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300976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14549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711626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[Under-Sampled]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510412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66.6%,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75.0%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6731" y="1592371"/>
            <a:ext cx="11115852" cy="3181542"/>
            <a:chOff x="175497" y="2276539"/>
            <a:chExt cx="16673778" cy="4772313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1880285" y="2359826"/>
              <a:ext cx="4968990" cy="4547983"/>
              <a:chOff x="11880285" y="2359826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880285" y="2359826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5497" y="2276539"/>
              <a:ext cx="4968990" cy="4659132"/>
              <a:chOff x="175497" y="2276539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497" y="2276539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6115041" y="2383742"/>
              <a:ext cx="4968990" cy="4665110"/>
              <a:chOff x="6115041" y="2383742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115041" y="2383742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06403" y="1514311"/>
            <a:ext cx="9957335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706403" y="5317447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38783" y="2150347"/>
            <a:ext cx="539507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failureType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 분석 및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시각화를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통해서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패턴에는 총 9가지의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하였음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Outlier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08070" y="2041527"/>
            <a:ext cx="5163060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존재함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881978" y="2702269"/>
            <a:ext cx="560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2741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64466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23314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64466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264375" y="1103400"/>
            <a:ext cx="4742478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edge-ring과 center 불량유형이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세번째,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순으로 나타남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1"/>
          <p:cNvGrpSpPr/>
          <p:nvPr/>
        </p:nvGrpSpPr>
        <p:grpSpPr>
          <a:xfrm>
            <a:off x="6771960" y="5655440"/>
            <a:ext cx="492415" cy="460499"/>
            <a:chOff x="13883810" y="10156076"/>
            <a:chExt cx="738622" cy="690748"/>
          </a:xfrm>
        </p:grpSpPr>
        <p:pic>
          <p:nvPicPr>
            <p:cNvPr id="9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9" name="그룹 1025"/>
          <p:cNvGrpSpPr/>
          <p:nvPr/>
        </p:nvGrpSpPr>
        <p:grpSpPr>
          <a:xfrm>
            <a:off x="10691873" y="5364560"/>
            <a:ext cx="1454365" cy="1306235"/>
            <a:chOff x="8378130" y="-799341"/>
            <a:chExt cx="2181548" cy="1959353"/>
          </a:xfrm>
        </p:grpSpPr>
        <p:grpSp>
          <p:nvGrpSpPr>
            <p:cNvPr id="100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4" name="Object 7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3" name="Object 7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4" name="그룹 1020"/>
          <p:cNvGrpSpPr/>
          <p:nvPr/>
        </p:nvGrpSpPr>
        <p:grpSpPr>
          <a:xfrm>
            <a:off x="248387" y="428129"/>
            <a:ext cx="621197" cy="802483"/>
            <a:chOff x="3814874" y="-513777"/>
            <a:chExt cx="931796" cy="1203724"/>
          </a:xfrm>
        </p:grpSpPr>
        <p:grpSp>
          <p:nvGrpSpPr>
            <p:cNvPr id="117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32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20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29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26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4" y="2208822"/>
            <a:ext cx="5436061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</a:t>
            </a: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</a:t>
            </a:r>
            <a:r>
              <a:rPr kumimoji="0" lang="en-US" b="0" i="0" u="none" strike="noStrike" kern="1200" cap="none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147431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제외한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                </a:t>
            </a:r>
          </a:p>
          <a:p>
            <a:pPr lvl="0" algn="just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62537" y="1542395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80904" y="1514839"/>
            <a:ext cx="4822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유형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afer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105" name="그룹 1020"/>
          <p:cNvGrpSpPr/>
          <p:nvPr/>
        </p:nvGrpSpPr>
        <p:grpSpPr>
          <a:xfrm>
            <a:off x="5069763" y="6072507"/>
            <a:ext cx="621197" cy="802483"/>
            <a:chOff x="3814874" y="-513777"/>
            <a:chExt cx="931796" cy="1203724"/>
          </a:xfrm>
        </p:grpSpPr>
        <p:grpSp>
          <p:nvGrpSpPr>
            <p:cNvPr id="106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11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7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10" name="Object 5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8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09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946012" y="1513239"/>
            <a:ext cx="5465649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</a:p>
          <a:p>
            <a:pPr lvl="0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6.9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%로 1376과 0.6%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14.7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4.7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696397" y="1447804"/>
            <a:ext cx="5548109" cy="5057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번째와 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004865" y="822569"/>
            <a:ext cx="40884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None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서로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다른 다이 크기를 가진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화를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위해서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새로운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‘waferMapDim’컬럼 생성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719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waferMap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Column에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와 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반도체 생산 공정의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공정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</a:t>
            </a:r>
            <a:r>
              <a:rPr kumimoji="0" lang="en-US" sz="3200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시각화</a:t>
            </a: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61049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 값과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관계 파악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모델로 예측모델을 생성 </a:t>
            </a:r>
            <a:endParaRPr lang="en-US" altLang="ko-KR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034873" y="2792829"/>
            <a:ext cx="54044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75971" y="2848837"/>
            <a:ext cx="4336444" cy="1468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7636" y="2125897"/>
            <a:ext cx="3050130" cy="315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414776" y="2115387"/>
            <a:ext cx="305013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8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1099327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367019"/>
            <a:ext cx="6922949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과정의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또한 센서에 의해 데이터로 수집됨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</a:t>
            </a:r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기계적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수집된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불량종류를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원인과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결과의 관계를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7" y="1150554"/>
            <a:ext cx="6820945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정의가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수집이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Dataset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et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시각화 하기 위한 데이터의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이해가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 숫자와 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값이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것을 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의미하는지에 대해 알게 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연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계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배웠던 과정들을     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되돌아보며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방식으로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진행되는지에 대한 것을 알게 해준 좋은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경험 이었음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800533" y="1751197"/>
            <a:ext cx="509710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1998년경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9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1"/>
          <p:cNvGrpSpPr/>
          <p:nvPr/>
        </p:nvGrpSpPr>
        <p:grpSpPr>
          <a:xfrm>
            <a:off x="7556433" y="5491792"/>
            <a:ext cx="492415" cy="460499"/>
            <a:chOff x="13883810" y="10156076"/>
            <a:chExt cx="738622" cy="690748"/>
          </a:xfrm>
        </p:grpSpPr>
        <p:pic>
          <p:nvPicPr>
            <p:cNvPr id="9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7" name="그룹 1001"/>
          <p:cNvGrpSpPr/>
          <p:nvPr/>
        </p:nvGrpSpPr>
        <p:grpSpPr>
          <a:xfrm>
            <a:off x="2412007" y="5449941"/>
            <a:ext cx="492415" cy="460499"/>
            <a:chOff x="13883810" y="10156076"/>
            <a:chExt cx="738622" cy="690748"/>
          </a:xfrm>
        </p:grpSpPr>
        <p:pic>
          <p:nvPicPr>
            <p:cNvPr id="9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 rot="1856138">
            <a:off x="-613383" y="5081717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397452" y="750528"/>
            <a:ext cx="3508348" cy="583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6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6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5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6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9287" y="1612948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89" name="그룹 1001"/>
          <p:cNvGrpSpPr/>
          <p:nvPr/>
        </p:nvGrpSpPr>
        <p:grpSpPr>
          <a:xfrm>
            <a:off x="4544376" y="5712594"/>
            <a:ext cx="492415" cy="460499"/>
            <a:chOff x="13883810" y="10156076"/>
            <a:chExt cx="738622" cy="690748"/>
          </a:xfrm>
        </p:grpSpPr>
        <p:pic>
          <p:nvPicPr>
            <p:cNvPr id="9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2" name="그룹 1001"/>
          <p:cNvGrpSpPr/>
          <p:nvPr/>
        </p:nvGrpSpPr>
        <p:grpSpPr>
          <a:xfrm>
            <a:off x="11185204" y="4906991"/>
            <a:ext cx="492415" cy="460499"/>
            <a:chOff x="13883810" y="10156076"/>
            <a:chExt cx="738622" cy="690748"/>
          </a:xfrm>
        </p:grpSpPr>
        <p:pic>
          <p:nvPicPr>
            <p:cNvPr id="9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1625</Words>
  <Application>Microsoft Office PowerPoint</Application>
  <PresentationFormat>와이드스크린</PresentationFormat>
  <Paragraphs>450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86</cp:revision>
  <dcterms:created xsi:type="dcterms:W3CDTF">2023-05-22T00:49:57Z</dcterms:created>
  <dcterms:modified xsi:type="dcterms:W3CDTF">2023-05-25T07:23:07Z</dcterms:modified>
</cp:coreProperties>
</file>